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notesMasterIdLst>
    <p:notesMasterId r:id="rId9"/>
  </p:notesMasterIdLst>
  <p:sldIdLst>
    <p:sldId id="2142532398" r:id="rId3"/>
    <p:sldId id="2103813162" r:id="rId4"/>
    <p:sldId id="2142532408" r:id="rId5"/>
    <p:sldId id="2142532406" r:id="rId6"/>
    <p:sldId id="2142532404" r:id="rId7"/>
    <p:sldId id="214253240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2CC101-3CD8-428B-9CF7-CE205DB0E250}">
          <p14:sldIdLst>
            <p14:sldId id="2142532398"/>
          </p14:sldIdLst>
        </p14:section>
        <p14:section name="Getting Started" id="{B9B1BE1E-0495-44B5-90C3-2BD7A0A32693}">
          <p14:sldIdLst>
            <p14:sldId id="2103813162"/>
            <p14:sldId id="2142532408"/>
            <p14:sldId id="2142532406"/>
            <p14:sldId id="2142532404"/>
          </p14:sldIdLst>
        </p14:section>
        <p14:section name="Wrap-Up" id="{3A5DCBFB-B96B-4CAC-86CD-9435A8882F2F}">
          <p14:sldIdLst>
            <p14:sldId id="214253240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61" autoAdjust="0"/>
  </p:normalViewPr>
  <p:slideViewPr>
    <p:cSldViewPr snapToGrid="0">
      <p:cViewPr varScale="1">
        <p:scale>
          <a:sx n="90" d="100"/>
          <a:sy n="90" d="100"/>
        </p:scale>
        <p:origin x="13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31E6E-703B-4462-8DA6-053EFBCA2CE4}" type="datetimeFigureOut">
              <a:rPr lang="en-GB" smtClean="0"/>
              <a:t>15/08/2022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9E0A0-F37B-4DED-95DC-79D4BD6C82E2}" type="slidenum">
              <a:rPr lang="en-GB" smtClean="0"/>
              <a:t>‹#›</a:t>
            </a:fld>
            <a:endParaRPr lang="en-GB"/>
          </a:p>
        </p:txBody>
      </p:sp>
    </p:spTree>
    <p:extLst>
      <p:ext uri="{BB962C8B-B14F-4D97-AF65-F5344CB8AC3E}">
        <p14:creationId xmlns:p14="http://schemas.microsoft.com/office/powerpoint/2010/main" val="162978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51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36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672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07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A4DCE3-9540-4A0E-9EAF-9DA2A5AC9F0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11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873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6551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96093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5027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981468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75008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2592993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1952459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2982865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920964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891448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88350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24633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401143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254667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531344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73267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98526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851665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254389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309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1525914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2626094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167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50720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847220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933171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006831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42374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61313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00710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30187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51823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90302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00462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846161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3486420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242626" y="105345"/>
            <a:ext cx="2902876" cy="1303577"/>
          </a:xfrm>
          <a:prstGeom prst="rect">
            <a:avLst/>
          </a:prstGeom>
        </p:spPr>
      </p:pic>
    </p:spTree>
    <p:extLst>
      <p:ext uri="{BB962C8B-B14F-4D97-AF65-F5344CB8AC3E}">
        <p14:creationId xmlns:p14="http://schemas.microsoft.com/office/powerpoint/2010/main" val="530994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596013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4426496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731825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3260294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42039924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0610565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69763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061990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9401757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61589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5165810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2285657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42544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3715678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598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39230994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42154494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3283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7672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11257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52735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267340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65501621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aka.ms/purviewlab"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2D6601-6E67-4516-97A3-39A0630DBB17}"/>
              </a:ext>
            </a:extLst>
          </p:cNvPr>
          <p:cNvSpPr txBox="1"/>
          <p:nvPr/>
        </p:nvSpPr>
        <p:spPr>
          <a:xfrm>
            <a:off x="515395" y="3496371"/>
            <a:ext cx="103456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effectLst/>
                <a:highlight>
                  <a:srgbClr val="FFFF00"/>
                </a:highlight>
                <a:uLnTx/>
                <a:uFillTx/>
                <a:latin typeface="Segoe UI Semibold" panose="020B0702040204020203" pitchFamily="34" charset="0"/>
                <a:ea typeface="+mn-ea"/>
                <a:cs typeface="Segoe UI Semibold" panose="020B0702040204020203" pitchFamily="34" charset="0"/>
              </a:rPr>
              <a:t>EVENT_DATE</a:t>
            </a: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515395" y="2741709"/>
            <a:ext cx="11471196" cy="754662"/>
          </a:xfrm>
        </p:spPr>
        <p:txBody>
          <a:bodyPr anchor="b"/>
          <a:lstStyle/>
          <a:p>
            <a:r>
              <a:rPr lang="en-US" sz="4800" dirty="0">
                <a:solidFill>
                  <a:srgbClr val="50E6FF"/>
                </a:solidFill>
                <a:latin typeface="Segoe UI Semibold"/>
                <a:cs typeface="Segoe UI Semibold"/>
              </a:rPr>
              <a:t>Microsoft Purview Accelerator</a:t>
            </a:r>
          </a:p>
        </p:txBody>
      </p:sp>
    </p:spTree>
    <p:extLst>
      <p:ext uri="{BB962C8B-B14F-4D97-AF65-F5344CB8AC3E}">
        <p14:creationId xmlns:p14="http://schemas.microsoft.com/office/powerpoint/2010/main" val="3116139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477558" y="2983465"/>
            <a:ext cx="11027256" cy="891070"/>
          </a:xfrm>
        </p:spPr>
        <p:txBody>
          <a:bodyPr anchor="ctr"/>
          <a:lstStyle/>
          <a:p>
            <a:r>
              <a:rPr lang="en-US" sz="5400" b="1" dirty="0">
                <a:solidFill>
                  <a:srgbClr val="50E6FF"/>
                </a:solidFill>
                <a:latin typeface="Segoe UI Semibold"/>
                <a:cs typeface="Segoe UI Semibold"/>
              </a:rPr>
              <a:t>We</a:t>
            </a:r>
            <a:r>
              <a:rPr lang="en-GB" sz="5400" b="0" i="0" dirty="0">
                <a:solidFill>
                  <a:srgbClr val="000000"/>
                </a:solidFill>
                <a:effectLst/>
                <a:latin typeface="Apple Color Emoji"/>
              </a:rPr>
              <a:t>❤️</a:t>
            </a:r>
            <a:r>
              <a:rPr lang="en-GB" sz="5400" b="1" dirty="0">
                <a:solidFill>
                  <a:srgbClr val="50E6FF"/>
                </a:solidFill>
                <a:latin typeface="Segoe UI Semibold"/>
                <a:cs typeface="Segoe UI Semibold"/>
              </a:rPr>
              <a:t>Feedback :)</a:t>
            </a:r>
            <a:endParaRPr lang="en-US" sz="5400" b="1" dirty="0">
              <a:solidFill>
                <a:srgbClr val="50E6FF"/>
              </a:solidFill>
              <a:latin typeface="Segoe UI Semibold"/>
              <a:cs typeface="Segoe UI Semibold"/>
            </a:endParaRPr>
          </a:p>
        </p:txBody>
      </p:sp>
      <p:sp>
        <p:nvSpPr>
          <p:cNvPr id="12" name="Rectangle 11">
            <a:extLst>
              <a:ext uri="{FF2B5EF4-FFF2-40B4-BE49-F238E27FC236}">
                <a16:creationId xmlns:a16="http://schemas.microsoft.com/office/drawing/2014/main" id="{EE32D425-D5F9-4A73-94E5-902CA7D7CBF7}"/>
              </a:ext>
            </a:extLst>
          </p:cNvPr>
          <p:cNvSpPr/>
          <p:nvPr/>
        </p:nvSpPr>
        <p:spPr>
          <a:xfrm>
            <a:off x="7159335" y="410546"/>
            <a:ext cx="5032665" cy="511803"/>
          </a:xfrm>
          <a:prstGeom prst="rect">
            <a:avLst/>
          </a:prstGeom>
          <a:solidFill>
            <a:srgbClr val="50E6FF"/>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Feedback @ </a:t>
            </a:r>
            <a:r>
              <a:rPr kumimoji="0" lang="en-GB" sz="2200" b="1" i="0" u="none" strike="noStrike" kern="1200" cap="none" spc="0" normalizeH="0" baseline="0" noProof="0" dirty="0">
                <a:ln>
                  <a:noFill/>
                </a:ln>
                <a:solidFill>
                  <a:srgbClr val="1A1A1A"/>
                </a:solidFill>
                <a:effectLst/>
                <a:highlight>
                  <a:srgbClr val="FFFF00"/>
                </a:highlight>
                <a:uLnTx/>
                <a:uFillTx/>
                <a:latin typeface="Segoe UI Semibold" panose="020B0702040204020203" pitchFamily="34" charset="0"/>
                <a:ea typeface="+mn-ea"/>
                <a:cs typeface="Segoe UI Semibold" panose="020B0702040204020203" pitchFamily="34" charset="0"/>
              </a:rPr>
              <a:t>PRE_SURVEY_URL</a:t>
            </a:r>
          </a:p>
        </p:txBody>
      </p:sp>
      <p:pic>
        <p:nvPicPr>
          <p:cNvPr id="6146" name="Picture 2" descr="White Microsoft Logo - LogoDix">
            <a:extLst>
              <a:ext uri="{FF2B5EF4-FFF2-40B4-BE49-F238E27FC236}">
                <a16:creationId xmlns:a16="http://schemas.microsoft.com/office/drawing/2014/main" id="{A568AA24-FD3A-4B5F-94C7-A7BE99751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58" y="410546"/>
            <a:ext cx="2022267" cy="431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8A2E86-0C5D-684D-9D19-01CB564A0204}"/>
              </a:ext>
            </a:extLst>
          </p:cNvPr>
          <p:cNvSpPr txBox="1"/>
          <p:nvPr/>
        </p:nvSpPr>
        <p:spPr>
          <a:xfrm>
            <a:off x="517708" y="3658846"/>
            <a:ext cx="52969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Pre-Workshop Survey</a:t>
            </a:r>
          </a:p>
        </p:txBody>
      </p:sp>
      <p:sp>
        <p:nvSpPr>
          <p:cNvPr id="9" name="Rectangle 8">
            <a:extLst>
              <a:ext uri="{FF2B5EF4-FFF2-40B4-BE49-F238E27FC236}">
                <a16:creationId xmlns:a16="http://schemas.microsoft.com/office/drawing/2014/main" id="{9CC091E3-EA49-602C-9552-D8070487F362}"/>
              </a:ext>
            </a:extLst>
          </p:cNvPr>
          <p:cNvSpPr/>
          <p:nvPr/>
        </p:nvSpPr>
        <p:spPr>
          <a:xfrm>
            <a:off x="9037674" y="3774558"/>
            <a:ext cx="2764466" cy="27538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REPLACE WITH QR CODE TO PRE SURVEY URL</a:t>
            </a:r>
          </a:p>
        </p:txBody>
      </p:sp>
    </p:spTree>
    <p:extLst>
      <p:ext uri="{BB962C8B-B14F-4D97-AF65-F5344CB8AC3E}">
        <p14:creationId xmlns:p14="http://schemas.microsoft.com/office/powerpoint/2010/main" val="1632542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Getting Started</a:t>
            </a:r>
          </a:p>
        </p:txBody>
      </p:sp>
      <p:sp>
        <p:nvSpPr>
          <p:cNvPr id="2" name="TextBox 1">
            <a:extLst>
              <a:ext uri="{FF2B5EF4-FFF2-40B4-BE49-F238E27FC236}">
                <a16:creationId xmlns:a16="http://schemas.microsoft.com/office/drawing/2014/main" id="{0BFF2B5C-94CD-4E31-905B-CD9CC629FBC2}"/>
              </a:ext>
            </a:extLst>
          </p:cNvPr>
          <p:cNvSpPr txBox="1"/>
          <p:nvPr/>
        </p:nvSpPr>
        <p:spPr>
          <a:xfrm>
            <a:off x="559837" y="1483567"/>
            <a:ext cx="11196734" cy="150810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Split into breakout rooms and be greeted by your proctor (MSFT CSA)</a:t>
            </a:r>
          </a:p>
          <a:p>
            <a:pPr marL="457200" marR="0" lvl="0" indent="-4572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Introductions (Name, Role, Skill)</a:t>
            </a:r>
          </a:p>
          <a:p>
            <a:pPr marL="457200" marR="0" lvl="0" indent="-4572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Deploy the lab environment</a:t>
            </a:r>
          </a:p>
        </p:txBody>
      </p:sp>
    </p:spTree>
    <p:extLst>
      <p:ext uri="{BB962C8B-B14F-4D97-AF65-F5344CB8AC3E}">
        <p14:creationId xmlns:p14="http://schemas.microsoft.com/office/powerpoint/2010/main" val="2064485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Lab Environment</a:t>
            </a:r>
          </a:p>
        </p:txBody>
      </p:sp>
      <p:sp>
        <p:nvSpPr>
          <p:cNvPr id="2" name="TextBox 1">
            <a:extLst>
              <a:ext uri="{FF2B5EF4-FFF2-40B4-BE49-F238E27FC236}">
                <a16:creationId xmlns:a16="http://schemas.microsoft.com/office/drawing/2014/main" id="{0BFF2B5C-94CD-4E31-905B-CD9CC629FBC2}"/>
              </a:ext>
            </a:extLst>
          </p:cNvPr>
          <p:cNvSpPr txBox="1"/>
          <p:nvPr/>
        </p:nvSpPr>
        <p:spPr>
          <a:xfrm>
            <a:off x="559837" y="1483567"/>
            <a:ext cx="11196734" cy="3077766"/>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Navigate to </a:t>
            </a: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hlinkClick r:id="rId3"/>
              </a:rPr>
              <a:t>https://aka.ms/purviewlab</a:t>
            </a: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57200" marR="0" lvl="0" indent="-4572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Click </a:t>
            </a: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Lab Environment</a:t>
            </a:r>
          </a:p>
          <a:p>
            <a:pPr marL="457200" marR="0" lvl="0" indent="-4572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GB" sz="2400" i="0" u="none" strike="noStrike" kern="1200" cap="none" spc="0" normalizeH="0" baseline="0" noProof="0" dirty="0">
                <a:ln>
                  <a:noFill/>
                </a:ln>
                <a:solidFill>
                  <a:prstClr val="white"/>
                </a:solidFill>
                <a:effectLst/>
                <a:uLnTx/>
                <a:uFillTx/>
                <a:latin typeface="Calibri" panose="020F0502020204030204"/>
                <a:ea typeface="+mn-ea"/>
                <a:cs typeface="+mn-cs"/>
              </a:rPr>
              <a:t>Click </a:t>
            </a: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Deploy to Azure</a:t>
            </a:r>
          </a:p>
          <a:p>
            <a:pPr marL="457200" marR="0" lvl="0" indent="-457200" algn="l" defTabSz="914400" rtl="0" eaLnBrk="1" fontAlgn="auto" latinLnBrk="0" hangingPunct="1">
              <a:lnSpc>
                <a:spcPct val="100000"/>
              </a:lnSpc>
              <a:spcBef>
                <a:spcPts val="600"/>
              </a:spcBef>
              <a:spcAft>
                <a:spcPts val="600"/>
              </a:spcAft>
              <a:buClrTx/>
              <a:buSzTx/>
              <a:buFont typeface="+mj-lt"/>
              <a:buAutoNum type="arabicPeriod"/>
              <a:tabLst/>
              <a:defRPr/>
            </a:pPr>
            <a:endPar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52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83A4B89-4786-4DE3-BDFE-3B803A929635}"/>
              </a:ext>
            </a:extLst>
          </p:cNvPr>
          <p:cNvSpPr>
            <a:spLocks noGrp="1"/>
          </p:cNvSpPr>
          <p:nvPr>
            <p:ph type="ctrTitle"/>
          </p:nvPr>
        </p:nvSpPr>
        <p:spPr>
          <a:xfrm>
            <a:off x="391060" y="344592"/>
            <a:ext cx="11027256" cy="891070"/>
          </a:xfrm>
        </p:spPr>
        <p:txBody>
          <a:bodyPr anchor="ctr"/>
          <a:lstStyle/>
          <a:p>
            <a:r>
              <a:rPr lang="en-US" sz="4400" dirty="0">
                <a:solidFill>
                  <a:srgbClr val="50E6FF"/>
                </a:solidFill>
                <a:latin typeface="Segoe UI Semibold"/>
                <a:cs typeface="Segoe UI Semibold"/>
              </a:rPr>
              <a:t>Knowledge Checks</a:t>
            </a:r>
          </a:p>
        </p:txBody>
      </p:sp>
      <p:sp>
        <p:nvSpPr>
          <p:cNvPr id="2" name="TextBox 1">
            <a:extLst>
              <a:ext uri="{FF2B5EF4-FFF2-40B4-BE49-F238E27FC236}">
                <a16:creationId xmlns:a16="http://schemas.microsoft.com/office/drawing/2014/main" id="{1144AC5B-47A9-419E-BBFA-05D7FF4529AF}"/>
              </a:ext>
            </a:extLst>
          </p:cNvPr>
          <p:cNvSpPr txBox="1"/>
          <p:nvPr/>
        </p:nvSpPr>
        <p:spPr>
          <a:xfrm>
            <a:off x="559837" y="1483567"/>
            <a:ext cx="11196734"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Knowledge checks to be completed at the completion of each module.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Each </a:t>
            </a:r>
            <a:r>
              <a:rPr kumimoji="0" lang="en-GB" sz="2400" b="1" i="0" u="none" strike="noStrike" kern="1200" cap="none" spc="0" normalizeH="0" baseline="0" noProof="0" dirty="0">
                <a:ln>
                  <a:noFill/>
                </a:ln>
                <a:solidFill>
                  <a:srgbClr val="0070C0"/>
                </a:solidFill>
                <a:effectLst/>
                <a:uLnTx/>
                <a:uFillTx/>
                <a:latin typeface="Calibri" panose="020F0502020204030204"/>
                <a:ea typeface="+mn-ea"/>
                <a:cs typeface="+mn-cs"/>
              </a:rPr>
              <a:t>individual</a:t>
            </a: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 must submit a knowledge check before proceeding to the next module.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sng"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Pay special attention to the </a:t>
            </a:r>
            <a:r>
              <a:rPr kumimoji="0" lang="en-GB" sz="2400" b="1" i="1" u="none" strike="noStrike" kern="1200" cap="none" spc="0" normalizeH="0" baseline="0" noProof="0" dirty="0">
                <a:ln>
                  <a:noFill/>
                </a:ln>
                <a:solidFill>
                  <a:srgbClr val="0070C0"/>
                </a:solidFill>
                <a:effectLst/>
                <a:uLnTx/>
                <a:uFillTx/>
                <a:latin typeface="Calibri" panose="020F0502020204030204"/>
                <a:ea typeface="+mn-ea"/>
                <a:cs typeface="+mn-cs"/>
              </a:rPr>
              <a:t>Did you know</a:t>
            </a:r>
            <a:r>
              <a:rPr kumimoji="0" lang="en-GB" sz="2400" b="0" i="0" u="none" strike="noStrike" kern="1200" cap="none" spc="0" normalizeH="0" baseline="0" noProof="0" dirty="0">
                <a:ln>
                  <a:noFill/>
                </a:ln>
                <a:solidFill>
                  <a:srgbClr val="0070C0"/>
                </a:solidFill>
                <a:effectLst/>
                <a:uLnTx/>
                <a:uFillTx/>
                <a:latin typeface="Calibri" panose="020F0502020204030204"/>
                <a:ea typeface="+mn-ea"/>
                <a:cs typeface="+mn-cs"/>
              </a:rPr>
              <a:t> </a:t>
            </a: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snippets, these will help provide context for the Knowledge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99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477558" y="2983465"/>
            <a:ext cx="11027256" cy="891070"/>
          </a:xfrm>
        </p:spPr>
        <p:txBody>
          <a:bodyPr anchor="ctr"/>
          <a:lstStyle/>
          <a:p>
            <a:r>
              <a:rPr lang="en-US" sz="5400" b="1" dirty="0">
                <a:solidFill>
                  <a:srgbClr val="50E6FF"/>
                </a:solidFill>
                <a:latin typeface="Segoe UI Semibold"/>
                <a:cs typeface="Segoe UI Semibold"/>
              </a:rPr>
              <a:t>We</a:t>
            </a:r>
            <a:r>
              <a:rPr lang="en-GB" sz="5400" b="0" i="0" dirty="0">
                <a:solidFill>
                  <a:srgbClr val="000000"/>
                </a:solidFill>
                <a:effectLst/>
                <a:latin typeface="Apple Color Emoji"/>
              </a:rPr>
              <a:t>❤️</a:t>
            </a:r>
            <a:r>
              <a:rPr lang="en-GB" sz="5400" b="1" dirty="0">
                <a:solidFill>
                  <a:srgbClr val="50E6FF"/>
                </a:solidFill>
                <a:latin typeface="Segoe UI Semibold"/>
                <a:cs typeface="Segoe UI Semibold"/>
              </a:rPr>
              <a:t>Feedback :)</a:t>
            </a:r>
            <a:endParaRPr lang="en-US" sz="5400" b="1" dirty="0">
              <a:solidFill>
                <a:srgbClr val="50E6FF"/>
              </a:solidFill>
              <a:latin typeface="Segoe UI Semibold"/>
              <a:cs typeface="Segoe UI Semibold"/>
            </a:endParaRPr>
          </a:p>
        </p:txBody>
      </p:sp>
      <p:sp>
        <p:nvSpPr>
          <p:cNvPr id="12" name="Rectangle 11">
            <a:extLst>
              <a:ext uri="{FF2B5EF4-FFF2-40B4-BE49-F238E27FC236}">
                <a16:creationId xmlns:a16="http://schemas.microsoft.com/office/drawing/2014/main" id="{EE32D425-D5F9-4A73-94E5-902CA7D7CBF7}"/>
              </a:ext>
            </a:extLst>
          </p:cNvPr>
          <p:cNvSpPr/>
          <p:nvPr/>
        </p:nvSpPr>
        <p:spPr>
          <a:xfrm>
            <a:off x="7159335" y="410546"/>
            <a:ext cx="5032665" cy="511803"/>
          </a:xfrm>
          <a:prstGeom prst="rect">
            <a:avLst/>
          </a:prstGeom>
          <a:solidFill>
            <a:srgbClr val="50E6FF"/>
          </a:solidFill>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2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Feedback @ </a:t>
            </a:r>
            <a:r>
              <a:rPr kumimoji="0" lang="en-GB" sz="2200" b="1" i="0" u="none" strike="noStrike" kern="1200" cap="none" spc="0" normalizeH="0" baseline="0" noProof="0" dirty="0">
                <a:ln>
                  <a:noFill/>
                </a:ln>
                <a:solidFill>
                  <a:srgbClr val="1A1A1A"/>
                </a:solidFill>
                <a:effectLst/>
                <a:highlight>
                  <a:srgbClr val="FFFF00"/>
                </a:highlight>
                <a:uLnTx/>
                <a:uFillTx/>
                <a:latin typeface="Segoe UI Semibold" panose="020B0702040204020203" pitchFamily="34" charset="0"/>
                <a:ea typeface="+mn-ea"/>
                <a:cs typeface="Segoe UI Semibold" panose="020B0702040204020203" pitchFamily="34" charset="0"/>
              </a:rPr>
              <a:t>POST_SURVEY_URL</a:t>
            </a:r>
            <a:endParaRPr kumimoji="0" lang="en-GB" sz="22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146" name="Picture 2" descr="White Microsoft Logo - LogoDix">
            <a:extLst>
              <a:ext uri="{FF2B5EF4-FFF2-40B4-BE49-F238E27FC236}">
                <a16:creationId xmlns:a16="http://schemas.microsoft.com/office/drawing/2014/main" id="{A568AA24-FD3A-4B5F-94C7-A7BE99751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58" y="410546"/>
            <a:ext cx="2022267" cy="431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7BC6F4-E1FD-F343-8F84-F4699EC1F1C9}"/>
              </a:ext>
            </a:extLst>
          </p:cNvPr>
          <p:cNvSpPr txBox="1"/>
          <p:nvPr/>
        </p:nvSpPr>
        <p:spPr>
          <a:xfrm>
            <a:off x="517708" y="3658846"/>
            <a:ext cx="52969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Post-Workshop Survey</a:t>
            </a:r>
          </a:p>
        </p:txBody>
      </p:sp>
      <p:sp>
        <p:nvSpPr>
          <p:cNvPr id="8" name="Rectangle 7">
            <a:extLst>
              <a:ext uri="{FF2B5EF4-FFF2-40B4-BE49-F238E27FC236}">
                <a16:creationId xmlns:a16="http://schemas.microsoft.com/office/drawing/2014/main" id="{8CF6E02A-41D4-66AE-F346-1E1E501B3B33}"/>
              </a:ext>
            </a:extLst>
          </p:cNvPr>
          <p:cNvSpPr/>
          <p:nvPr/>
        </p:nvSpPr>
        <p:spPr>
          <a:xfrm>
            <a:off x="9037674" y="3774558"/>
            <a:ext cx="2764466" cy="27538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REPLACE WITH QR CODE TO POST SURVEY URL</a:t>
            </a:r>
          </a:p>
        </p:txBody>
      </p:sp>
    </p:spTree>
    <p:extLst>
      <p:ext uri="{BB962C8B-B14F-4D97-AF65-F5344CB8AC3E}">
        <p14:creationId xmlns:p14="http://schemas.microsoft.com/office/powerpoint/2010/main" val="393447033"/>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148</Words>
  <Application>Microsoft Office PowerPoint</Application>
  <PresentationFormat>Widescreen</PresentationFormat>
  <Paragraphs>31</Paragraphs>
  <Slides>6</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Apple Color Emoji</vt:lpstr>
      <vt:lpstr>Arial</vt:lpstr>
      <vt:lpstr>Calibri</vt:lpstr>
      <vt:lpstr>Calibri Light</vt:lpstr>
      <vt:lpstr>Segoe UI</vt:lpstr>
      <vt:lpstr>Segoe UI Semibold</vt:lpstr>
      <vt:lpstr>Segoe UI Semilight</vt:lpstr>
      <vt:lpstr>1_office theme</vt:lpstr>
      <vt:lpstr>2_office theme</vt:lpstr>
      <vt:lpstr>Microsoft Purview Accelerator</vt:lpstr>
      <vt:lpstr>We❤️Feedback :)</vt:lpstr>
      <vt:lpstr>Getting Started</vt:lpstr>
      <vt:lpstr>Lab Environment</vt:lpstr>
      <vt:lpstr>Knowledge Checks</vt:lpstr>
      <vt:lpstr>We❤️Feedback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Purview Accelerator</dc:title>
  <dc:creator>Taygan Rifat</dc:creator>
  <cp:lastModifiedBy>Taygan Rifat</cp:lastModifiedBy>
  <cp:revision>3</cp:revision>
  <dcterms:created xsi:type="dcterms:W3CDTF">2022-08-15T17:44:59Z</dcterms:created>
  <dcterms:modified xsi:type="dcterms:W3CDTF">2022-08-15T18:06:50Z</dcterms:modified>
</cp:coreProperties>
</file>